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2" r:id="rId7"/>
    <p:sldId id="261"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1" d="100"/>
          <a:sy n="71" d="100"/>
        </p:scale>
        <p:origin x="-135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21.11.2020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slideLayout" Target="../slideLayouts/slideLayout2.xml"/><Relationship Id="rId7" Type="http://schemas.openxmlformats.org/officeDocument/2006/relationships/image" Target="../media/image7.emf"/><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9"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1.png"/><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1.png"/><Relationship Id="rId5" Type="http://schemas.openxmlformats.org/officeDocument/2006/relationships/hyperlink" Target="https://www.youtube.com/watch?v=GduSRTvXM8k" TargetMode="External"/><Relationship Id="rId4" Type="http://schemas.openxmlformats.org/officeDocument/2006/relationships/hyperlink" Target="https://www.youtube.com/watch?v=GgEpUeJy1KU"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5" Type="http://schemas.openxmlformats.org/officeDocument/2006/relationships/image" Target="../media/image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467544" y="620688"/>
            <a:ext cx="8208912" cy="5688632"/>
          </a:xfrm>
        </p:spPr>
        <p:txBody>
          <a:bodyPr>
            <a:normAutofit fontScale="85000" lnSpcReduction="10000"/>
          </a:bodyPr>
          <a:lstStyle/>
          <a:p>
            <a:r>
              <a:rPr lang="tr-TR" u="sng" dirty="0" smtClean="0">
                <a:solidFill>
                  <a:srgbClr val="C00000"/>
                </a:solidFill>
              </a:rPr>
              <a:t>Kat Hizmetleri Departmanında Temizlik</a:t>
            </a:r>
          </a:p>
          <a:p>
            <a:pPr algn="l"/>
            <a:r>
              <a:rPr lang="tr-TR" dirty="0" smtClean="0">
                <a:solidFill>
                  <a:srgbClr val="C00000"/>
                </a:solidFill>
              </a:rPr>
              <a:t>Temizlik: </a:t>
            </a:r>
            <a:r>
              <a:rPr lang="tr-TR" dirty="0" smtClean="0">
                <a:solidFill>
                  <a:schemeClr val="tx1"/>
                </a:solidFill>
              </a:rPr>
              <a:t>Materyallerdeki kir ve yabancı maddelerin giderilmesi işlemidir.</a:t>
            </a:r>
          </a:p>
          <a:p>
            <a:pPr algn="l"/>
            <a:r>
              <a:rPr lang="tr-TR" dirty="0" smtClean="0">
                <a:solidFill>
                  <a:srgbClr val="C00000"/>
                </a:solidFill>
              </a:rPr>
              <a:t>Kir:</a:t>
            </a:r>
            <a:r>
              <a:rPr lang="tr-TR" dirty="0" smtClean="0">
                <a:solidFill>
                  <a:schemeClr val="tx1"/>
                </a:solidFill>
              </a:rPr>
              <a:t> Çalışılan materyal üzerine mekanik ya da kimyasal bakımdan zararlı etkiler yapan ve materyalin görüntüsünü bozan tüm istenmeyen maddelerdir. </a:t>
            </a:r>
          </a:p>
          <a:p>
            <a:pPr algn="l"/>
            <a:r>
              <a:rPr lang="tr-TR" dirty="0">
                <a:solidFill>
                  <a:schemeClr val="tx1"/>
                </a:solidFill>
              </a:rPr>
              <a:t>	</a:t>
            </a:r>
            <a:r>
              <a:rPr lang="tr-TR" dirty="0" smtClean="0">
                <a:solidFill>
                  <a:schemeClr val="tx1"/>
                </a:solidFill>
              </a:rPr>
              <a:t>Temizlik yüzeylerin korunması , güzelleştirilmesi ,mikropların temizlenmesi ve kullanma koşullarının iyileştirilmesi amacıyla yapılmaktadır. Temizlik amacıyla yapılacak tüm işlevlerin ekonomik ve etkin bir biçimde sürdürülmesinde, misafirlerin ve çalışanların rahat etmesinin sağlanmasında ve otel binasının tüm donanımının korunmasında kat hizmetleri bölümüne önemli görevler düşmektedir.</a:t>
            </a:r>
            <a:endParaRPr lang="tr-TR"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065419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8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70000" lnSpcReduction="20000"/>
          </a:bodyPr>
          <a:lstStyle/>
          <a:p>
            <a:pPr marL="0" indent="0" algn="ctr">
              <a:buNone/>
            </a:pPr>
            <a:r>
              <a:rPr lang="tr-TR" u="sng" dirty="0" smtClean="0">
                <a:solidFill>
                  <a:srgbClr val="C00000"/>
                </a:solidFill>
              </a:rPr>
              <a:t>Temizlik Türleri</a:t>
            </a:r>
          </a:p>
          <a:p>
            <a:pPr marL="0" indent="0">
              <a:buNone/>
            </a:pPr>
            <a:r>
              <a:rPr lang="tr-TR" u="sng" dirty="0" smtClean="0">
                <a:solidFill>
                  <a:srgbClr val="C00000"/>
                </a:solidFill>
              </a:rPr>
              <a:t>A-Kirin </a:t>
            </a:r>
            <a:r>
              <a:rPr lang="tr-TR" u="sng" dirty="0">
                <a:solidFill>
                  <a:srgbClr val="C00000"/>
                </a:solidFill>
              </a:rPr>
              <a:t>temizleme şekline göre temizlik </a:t>
            </a:r>
          </a:p>
          <a:p>
            <a:pPr marL="0" indent="0">
              <a:buNone/>
            </a:pPr>
            <a:r>
              <a:rPr lang="tr-TR" dirty="0" smtClean="0"/>
              <a:t>1-Su</a:t>
            </a:r>
            <a:r>
              <a:rPr lang="tr-TR" dirty="0"/>
              <a:t>+ yıkama maddesi ile temizlenen </a:t>
            </a:r>
            <a:r>
              <a:rPr lang="tr-TR" dirty="0" err="1" smtClean="0"/>
              <a:t>kirler:Yağ</a:t>
            </a:r>
            <a:r>
              <a:rPr lang="tr-TR" dirty="0" smtClean="0"/>
              <a:t>, tuz, nişasta, şeker, kan </a:t>
            </a:r>
            <a:endParaRPr lang="tr-TR" dirty="0"/>
          </a:p>
          <a:p>
            <a:pPr marL="0" indent="0">
              <a:buNone/>
            </a:pPr>
            <a:r>
              <a:rPr lang="tr-TR" dirty="0" smtClean="0"/>
              <a:t>2-Ağartılabilen (boyar maddeli) kirler: Meyve, çay, kahve, şarap, kola, yemek sosu</a:t>
            </a:r>
            <a:endParaRPr lang="tr-TR" dirty="0"/>
          </a:p>
          <a:p>
            <a:pPr marL="0" indent="0">
              <a:buNone/>
            </a:pPr>
            <a:r>
              <a:rPr lang="tr-TR" dirty="0" smtClean="0"/>
              <a:t>3-Asitlerle </a:t>
            </a:r>
            <a:r>
              <a:rPr lang="tr-TR" dirty="0"/>
              <a:t>temizlenen </a:t>
            </a:r>
            <a:r>
              <a:rPr lang="tr-TR" dirty="0" smtClean="0"/>
              <a:t>kirler: Pas, kireç, metal lekeleri</a:t>
            </a:r>
            <a:endParaRPr lang="tr-TR" dirty="0"/>
          </a:p>
          <a:p>
            <a:pPr marL="0" indent="0">
              <a:buNone/>
            </a:pPr>
            <a:r>
              <a:rPr lang="tr-TR" dirty="0" smtClean="0"/>
              <a:t>4-Solventlerle </a:t>
            </a:r>
            <a:r>
              <a:rPr lang="tr-TR" dirty="0"/>
              <a:t>temizlenen </a:t>
            </a:r>
            <a:r>
              <a:rPr lang="tr-TR" dirty="0" smtClean="0"/>
              <a:t>kirler: Makine yağları, mumlar, kozmetikler, boyalar</a:t>
            </a:r>
            <a:endParaRPr lang="tr-TR" dirty="0"/>
          </a:p>
          <a:p>
            <a:pPr marL="0" indent="0">
              <a:buNone/>
            </a:pPr>
            <a:r>
              <a:rPr lang="tr-TR" dirty="0" smtClean="0"/>
              <a:t>5-Özel </a:t>
            </a:r>
            <a:r>
              <a:rPr lang="tr-TR" dirty="0"/>
              <a:t>işlem gerektiren </a:t>
            </a:r>
            <a:r>
              <a:rPr lang="tr-TR" dirty="0" smtClean="0"/>
              <a:t>kirler: Tükenmez kalem, ayakkabı boyası, ruj lekesi vb.</a:t>
            </a:r>
          </a:p>
          <a:p>
            <a:pPr marL="0" indent="0">
              <a:buNone/>
            </a:pPr>
            <a:r>
              <a:rPr lang="tr-TR" u="sng" dirty="0" smtClean="0">
                <a:solidFill>
                  <a:srgbClr val="C00000"/>
                </a:solidFill>
              </a:rPr>
              <a:t>B-Kullanılan </a:t>
            </a:r>
            <a:r>
              <a:rPr lang="tr-TR" u="sng" dirty="0">
                <a:solidFill>
                  <a:srgbClr val="C00000"/>
                </a:solidFill>
              </a:rPr>
              <a:t>ekipmana </a:t>
            </a:r>
            <a:r>
              <a:rPr lang="tr-TR" u="sng" dirty="0" smtClean="0">
                <a:solidFill>
                  <a:srgbClr val="C00000"/>
                </a:solidFill>
              </a:rPr>
              <a:t>(araca) göre </a:t>
            </a:r>
            <a:r>
              <a:rPr lang="tr-TR" u="sng" dirty="0">
                <a:solidFill>
                  <a:srgbClr val="C00000"/>
                </a:solidFill>
              </a:rPr>
              <a:t>temizlik</a:t>
            </a:r>
          </a:p>
          <a:p>
            <a:pPr marL="0" indent="0">
              <a:buNone/>
            </a:pPr>
            <a:r>
              <a:rPr lang="tr-TR" dirty="0"/>
              <a:t>*Nemli temizlik</a:t>
            </a:r>
          </a:p>
          <a:p>
            <a:pPr marL="0" indent="0">
              <a:buNone/>
            </a:pPr>
            <a:r>
              <a:rPr lang="tr-TR" dirty="0"/>
              <a:t>*Kuru temizlik</a:t>
            </a:r>
          </a:p>
          <a:p>
            <a:pPr marL="0" indent="0">
              <a:buNone/>
            </a:pPr>
            <a:r>
              <a:rPr lang="tr-TR" dirty="0"/>
              <a:t>*Islak temizlik</a:t>
            </a:r>
          </a:p>
          <a:p>
            <a:pPr marL="0" indent="0">
              <a:buNone/>
            </a:pPr>
            <a:r>
              <a:rPr lang="tr-TR" dirty="0"/>
              <a:t>*Vakumla temizlik</a:t>
            </a:r>
          </a:p>
          <a:p>
            <a:pPr marL="0" indent="0">
              <a:buNone/>
            </a:pPr>
            <a:r>
              <a:rPr lang="tr-TR" dirty="0"/>
              <a:t>*Köpükle temizlik</a:t>
            </a:r>
          </a:p>
          <a:p>
            <a:pPr marL="0" indent="0">
              <a:buNone/>
            </a:pPr>
            <a:r>
              <a:rPr lang="tr-TR" dirty="0"/>
              <a:t>*Sprey ile temizlik</a:t>
            </a:r>
          </a:p>
          <a:p>
            <a:pPr marL="0" indent="0">
              <a:buNone/>
            </a:pPr>
            <a:endParaRPr lang="tr-TR" dirty="0"/>
          </a:p>
          <a:p>
            <a:pPr marL="0" indent="0">
              <a:buNone/>
            </a:pPr>
            <a:endParaRPr lang="tr-TR" u="sng" dirty="0" smtClean="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723812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1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fontScale="62500" lnSpcReduction="20000"/>
          </a:bodyPr>
          <a:lstStyle/>
          <a:p>
            <a:pPr marL="0" indent="0">
              <a:buNone/>
            </a:pPr>
            <a:r>
              <a:rPr lang="tr-TR" u="sng" dirty="0" smtClean="0">
                <a:solidFill>
                  <a:srgbClr val="C00000"/>
                </a:solidFill>
              </a:rPr>
              <a:t>C-Yüzeylere </a:t>
            </a:r>
            <a:r>
              <a:rPr lang="tr-TR" u="sng" dirty="0">
                <a:solidFill>
                  <a:srgbClr val="C00000"/>
                </a:solidFill>
              </a:rPr>
              <a:t>göre temizlik </a:t>
            </a:r>
          </a:p>
          <a:p>
            <a:pPr marL="0" indent="0">
              <a:buNone/>
            </a:pPr>
            <a:r>
              <a:rPr lang="tr-TR" dirty="0"/>
              <a:t>*Cam temizliği</a:t>
            </a:r>
          </a:p>
          <a:p>
            <a:pPr marL="0" indent="0">
              <a:buNone/>
            </a:pPr>
            <a:r>
              <a:rPr lang="tr-TR" dirty="0"/>
              <a:t>*Metallerin temizliği</a:t>
            </a:r>
          </a:p>
          <a:p>
            <a:pPr marL="0" indent="0">
              <a:buNone/>
            </a:pPr>
            <a:r>
              <a:rPr lang="tr-TR" dirty="0"/>
              <a:t>*Plastik yüzeylerin temizliği</a:t>
            </a:r>
          </a:p>
          <a:p>
            <a:pPr marL="0" indent="0">
              <a:buNone/>
            </a:pPr>
            <a:r>
              <a:rPr lang="tr-TR" dirty="0"/>
              <a:t>*Ahşap yüzeylerin temizliği</a:t>
            </a:r>
          </a:p>
          <a:p>
            <a:pPr marL="0" indent="0">
              <a:buNone/>
            </a:pPr>
            <a:r>
              <a:rPr lang="tr-TR" dirty="0"/>
              <a:t>*Taş yüzey temizliği</a:t>
            </a:r>
          </a:p>
          <a:p>
            <a:pPr marL="0" indent="0">
              <a:buNone/>
            </a:pPr>
            <a:r>
              <a:rPr lang="tr-TR" dirty="0"/>
              <a:t>*Kumaş yüzey temizliği</a:t>
            </a:r>
          </a:p>
          <a:p>
            <a:pPr marL="0" indent="0">
              <a:buNone/>
            </a:pPr>
            <a:r>
              <a:rPr lang="tr-TR" dirty="0"/>
              <a:t>*Fayans yüzey temizliği</a:t>
            </a:r>
          </a:p>
          <a:p>
            <a:pPr marL="0" indent="0">
              <a:buNone/>
            </a:pPr>
            <a:r>
              <a:rPr lang="tr-TR" dirty="0"/>
              <a:t>*Boyalı yüzey </a:t>
            </a:r>
            <a:r>
              <a:rPr lang="tr-TR" dirty="0" smtClean="0"/>
              <a:t>temizliği</a:t>
            </a:r>
          </a:p>
          <a:p>
            <a:pPr marL="0" indent="0">
              <a:buNone/>
            </a:pPr>
            <a:r>
              <a:rPr lang="tr-TR" u="sng" dirty="0" smtClean="0">
                <a:solidFill>
                  <a:srgbClr val="C00000"/>
                </a:solidFill>
              </a:rPr>
              <a:t>D-Amaca </a:t>
            </a:r>
            <a:r>
              <a:rPr lang="tr-TR" u="sng" dirty="0">
                <a:solidFill>
                  <a:srgbClr val="C00000"/>
                </a:solidFill>
              </a:rPr>
              <a:t>göre temizlik</a:t>
            </a:r>
          </a:p>
          <a:p>
            <a:pPr marL="0" indent="0">
              <a:buNone/>
            </a:pPr>
            <a:r>
              <a:rPr lang="tr-TR" dirty="0"/>
              <a:t>*Fiziksel temizlik; Kir, toz ve lekelerin çıkarılması için yapılan temizliktir.</a:t>
            </a:r>
          </a:p>
          <a:p>
            <a:pPr marL="0" indent="0">
              <a:buNone/>
            </a:pPr>
            <a:r>
              <a:rPr lang="tr-TR" dirty="0"/>
              <a:t>*Dezenfekte temizlik; Yüzeydeki patojenlerin (hastalık yapan organizmalar) yok edilmesi için yapılan temizlik.</a:t>
            </a:r>
          </a:p>
          <a:p>
            <a:pPr marL="0" indent="0">
              <a:buNone/>
            </a:pPr>
            <a:r>
              <a:rPr lang="tr-TR" dirty="0"/>
              <a:t>*Kimyasal temizlik; Yüzeylerin kimyasal maddeler kullanılarak temizlenmesidir.</a:t>
            </a:r>
          </a:p>
          <a:p>
            <a:pPr marL="0" indent="0">
              <a:buNone/>
            </a:pPr>
            <a:r>
              <a:rPr lang="tr-TR" dirty="0"/>
              <a:t>*</a:t>
            </a:r>
            <a:r>
              <a:rPr lang="tr-TR" dirty="0" err="1"/>
              <a:t>Osmolojik</a:t>
            </a:r>
            <a:r>
              <a:rPr lang="tr-TR" dirty="0"/>
              <a:t> temizlik; Ortamdaki kötü kokuların giderilmesi için yapılan temizliktir.</a:t>
            </a:r>
          </a:p>
          <a:p>
            <a:pPr marL="0" indent="0">
              <a:buNone/>
            </a:pPr>
            <a:r>
              <a:rPr lang="tr-TR" dirty="0"/>
              <a:t>*Entomolojik temizlik; Ortamdaki haşerelerin ve istenmeyen canlıların yok edilmesi amacıyla yapılan temizliktir.</a:t>
            </a:r>
          </a:p>
          <a:p>
            <a:pPr marL="0" indent="0">
              <a:buNone/>
            </a:pPr>
            <a:endParaRPr lang="tr-TR" dirty="0" smtClean="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440175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9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77500" lnSpcReduction="20000"/>
          </a:bodyPr>
          <a:lstStyle/>
          <a:p>
            <a:pPr marL="0" indent="0">
              <a:buNone/>
            </a:pPr>
            <a:r>
              <a:rPr lang="tr-TR" u="sng" dirty="0" smtClean="0">
                <a:solidFill>
                  <a:srgbClr val="C00000"/>
                </a:solidFill>
              </a:rPr>
              <a:t>E-Çalışma </a:t>
            </a:r>
            <a:r>
              <a:rPr lang="tr-TR" u="sng" dirty="0">
                <a:solidFill>
                  <a:srgbClr val="C00000"/>
                </a:solidFill>
              </a:rPr>
              <a:t>Yöntemine Göre temizlik </a:t>
            </a:r>
          </a:p>
          <a:p>
            <a:pPr marL="0" indent="0">
              <a:buNone/>
            </a:pPr>
            <a:r>
              <a:rPr lang="tr-TR" dirty="0" smtClean="0"/>
              <a:t>1-Geleneksel </a:t>
            </a:r>
            <a:r>
              <a:rPr lang="tr-TR" dirty="0"/>
              <a:t>temizlik; Bu yöntemde iş belirli bir bölgede önceden belirlenen sırada bir kişi tarafından yapılır, bitirilir, daha sonra başka bir alana geçilir.</a:t>
            </a:r>
          </a:p>
          <a:p>
            <a:pPr marL="0" indent="0">
              <a:buNone/>
            </a:pPr>
            <a:r>
              <a:rPr lang="tr-TR" dirty="0" smtClean="0"/>
              <a:t>2-Blok </a:t>
            </a:r>
            <a:r>
              <a:rPr lang="tr-TR" dirty="0"/>
              <a:t>yöntemi; Aynı iş aynı kişi tarafından tüm alanlarda yapılır. Örneğin tüm odalardaki yatakların bir kişi banyoların ise başka kişi tarafından yapılmasıdır.</a:t>
            </a:r>
          </a:p>
          <a:p>
            <a:pPr marL="0" indent="0">
              <a:buNone/>
            </a:pPr>
            <a:r>
              <a:rPr lang="tr-TR" dirty="0" smtClean="0"/>
              <a:t>3-Ekip </a:t>
            </a:r>
            <a:r>
              <a:rPr lang="tr-TR" dirty="0"/>
              <a:t>yöntemi; Bir alandaki aynı veya farklı işler farklı kişiler tarafından yapılır. İşlerin bir ortamda paylaşılarak yapılmasıdır</a:t>
            </a:r>
            <a:r>
              <a:rPr lang="tr-TR" dirty="0" smtClean="0"/>
              <a:t>.</a:t>
            </a:r>
          </a:p>
          <a:p>
            <a:pPr marL="0" indent="0">
              <a:buNone/>
            </a:pPr>
            <a:r>
              <a:rPr lang="tr-TR" u="sng" dirty="0" smtClean="0">
                <a:solidFill>
                  <a:srgbClr val="C00000"/>
                </a:solidFill>
              </a:rPr>
              <a:t>F-Zamana </a:t>
            </a:r>
            <a:r>
              <a:rPr lang="tr-TR" u="sng" dirty="0">
                <a:solidFill>
                  <a:srgbClr val="C00000"/>
                </a:solidFill>
              </a:rPr>
              <a:t>göre temizlik</a:t>
            </a:r>
          </a:p>
          <a:p>
            <a:pPr marL="0" indent="0">
              <a:buNone/>
            </a:pPr>
            <a:r>
              <a:rPr lang="tr-TR" dirty="0" smtClean="0"/>
              <a:t>1-İnşaat </a:t>
            </a:r>
            <a:r>
              <a:rPr lang="tr-TR" dirty="0"/>
              <a:t>temizliği</a:t>
            </a:r>
          </a:p>
          <a:p>
            <a:pPr marL="0" indent="0">
              <a:buNone/>
            </a:pPr>
            <a:r>
              <a:rPr lang="tr-TR" dirty="0" smtClean="0"/>
              <a:t>2-Günlük </a:t>
            </a:r>
            <a:r>
              <a:rPr lang="tr-TR" dirty="0"/>
              <a:t>(rutin) temizlik</a:t>
            </a:r>
          </a:p>
          <a:p>
            <a:pPr marL="0" indent="0">
              <a:buNone/>
            </a:pPr>
            <a:r>
              <a:rPr lang="tr-TR" dirty="0" smtClean="0"/>
              <a:t>3-Haftalık </a:t>
            </a:r>
            <a:r>
              <a:rPr lang="tr-TR" dirty="0"/>
              <a:t>temizlik</a:t>
            </a:r>
          </a:p>
          <a:p>
            <a:pPr marL="0" indent="0">
              <a:buNone/>
            </a:pPr>
            <a:r>
              <a:rPr lang="tr-TR" dirty="0" smtClean="0"/>
              <a:t>4-Aylık </a:t>
            </a:r>
            <a:r>
              <a:rPr lang="tr-TR" dirty="0"/>
              <a:t>temizlik</a:t>
            </a:r>
          </a:p>
          <a:p>
            <a:pPr marL="0" indent="0">
              <a:buNone/>
            </a:pPr>
            <a:r>
              <a:rPr lang="tr-TR" dirty="0" smtClean="0"/>
              <a:t>5-Sezonluk (mevsimlik) temizlik</a:t>
            </a:r>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165991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65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fontScale="70000" lnSpcReduction="20000"/>
          </a:bodyPr>
          <a:lstStyle/>
          <a:p>
            <a:pPr marL="0" indent="0" algn="ctr">
              <a:buNone/>
            </a:pPr>
            <a:r>
              <a:rPr lang="tr-TR" sz="3400" u="sng" dirty="0" smtClean="0">
                <a:solidFill>
                  <a:srgbClr val="C00000"/>
                </a:solidFill>
              </a:rPr>
              <a:t>Çeşitli Yüzeylerin Temizliği</a:t>
            </a:r>
          </a:p>
          <a:p>
            <a:pPr marL="0" indent="0">
              <a:buNone/>
            </a:pPr>
            <a:r>
              <a:rPr lang="tr-TR" sz="3600" dirty="0" smtClean="0">
                <a:solidFill>
                  <a:srgbClr val="C00000"/>
                </a:solidFill>
              </a:rPr>
              <a:t>*Cam yüzeyler</a:t>
            </a:r>
          </a:p>
          <a:p>
            <a:pPr marL="0" indent="0">
              <a:buNone/>
            </a:pPr>
            <a:r>
              <a:rPr lang="tr-TR" sz="3600" dirty="0" smtClean="0">
                <a:solidFill>
                  <a:srgbClr val="C00000"/>
                </a:solidFill>
              </a:rPr>
              <a:t>*Metal Yüzeyler</a:t>
            </a:r>
          </a:p>
          <a:p>
            <a:pPr marL="0" indent="0">
              <a:buNone/>
            </a:pPr>
            <a:r>
              <a:rPr lang="tr-TR" sz="3600" dirty="0" smtClean="0">
                <a:solidFill>
                  <a:srgbClr val="C00000"/>
                </a:solidFill>
              </a:rPr>
              <a:t>*Sentetik yüzeyler</a:t>
            </a:r>
          </a:p>
          <a:p>
            <a:pPr marL="0" indent="0">
              <a:buNone/>
            </a:pPr>
            <a:r>
              <a:rPr lang="tr-TR" sz="3600" dirty="0" smtClean="0"/>
              <a:t>Marley, </a:t>
            </a:r>
            <a:r>
              <a:rPr lang="tr-TR" sz="3600" dirty="0" err="1" smtClean="0"/>
              <a:t>epoksil</a:t>
            </a:r>
            <a:r>
              <a:rPr lang="tr-TR" sz="3600" dirty="0" smtClean="0"/>
              <a:t> gibi farklı işlemlerle piyasada bulunan bu tür yüzeyler, </a:t>
            </a:r>
            <a:r>
              <a:rPr lang="tr-TR" sz="3600" dirty="0" err="1" smtClean="0"/>
              <a:t>selülöz</a:t>
            </a:r>
            <a:r>
              <a:rPr lang="tr-TR" sz="3600" dirty="0" smtClean="0"/>
              <a:t>, pamuk, naylon, veya cam dokulara reçine emdirerek ısı veya basınç altında preslenerek üretilmektedirler.</a:t>
            </a:r>
          </a:p>
          <a:p>
            <a:pPr marL="0" indent="0">
              <a:buNone/>
            </a:pPr>
            <a:r>
              <a:rPr lang="tr-TR" sz="3600" dirty="0" smtClean="0">
                <a:solidFill>
                  <a:srgbClr val="C00000"/>
                </a:solidFill>
              </a:rPr>
              <a:t>*Ahşap yüzeyler</a:t>
            </a:r>
          </a:p>
          <a:p>
            <a:pPr marL="0" indent="0">
              <a:buNone/>
            </a:pPr>
            <a:r>
              <a:rPr lang="tr-TR" sz="3600" dirty="0" smtClean="0">
                <a:solidFill>
                  <a:srgbClr val="C00000"/>
                </a:solidFill>
              </a:rPr>
              <a:t>*Seramik yüzeyler</a:t>
            </a:r>
          </a:p>
          <a:p>
            <a:pPr marL="0" indent="0">
              <a:buNone/>
            </a:pPr>
            <a:r>
              <a:rPr lang="tr-TR" sz="3600" dirty="0" smtClean="0"/>
              <a:t>Kil, kaolin ve çeşitli minerallerden oluşan ve sırlı fırınlanmış döşeme malzemeleridir.</a:t>
            </a:r>
          </a:p>
          <a:p>
            <a:pPr marL="0" indent="0">
              <a:buNone/>
            </a:pPr>
            <a:r>
              <a:rPr lang="tr-TR" sz="3600" dirty="0" smtClean="0">
                <a:solidFill>
                  <a:srgbClr val="C00000"/>
                </a:solidFill>
              </a:rPr>
              <a:t>*Tekstil yüzeyler</a:t>
            </a:r>
          </a:p>
          <a:p>
            <a:pPr marL="0" indent="0">
              <a:buNone/>
            </a:pPr>
            <a:r>
              <a:rPr lang="tr-TR" sz="3600" dirty="0" smtClean="0"/>
              <a:t>Bunlar , işletme içerisinde kullanılan koltuk-</a:t>
            </a:r>
            <a:r>
              <a:rPr lang="tr-TR" sz="3600" dirty="0" err="1" smtClean="0"/>
              <a:t>kanape</a:t>
            </a:r>
            <a:r>
              <a:rPr lang="tr-TR" sz="3600" dirty="0" smtClean="0"/>
              <a:t> döşemeleri, tül ve kalın perdeler ile halılardan oluşmaktadır. </a:t>
            </a:r>
          </a:p>
          <a:p>
            <a:pPr marL="0" indent="0">
              <a:buNone/>
            </a:pPr>
            <a:endParaRPr lang="tr-TR" sz="36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424097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5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fontScale="77500" lnSpcReduction="20000"/>
          </a:bodyPr>
          <a:lstStyle/>
          <a:p>
            <a:pPr marL="0" indent="0">
              <a:buNone/>
            </a:pPr>
            <a:r>
              <a:rPr lang="tr-TR" dirty="0"/>
              <a:t>*Halı Temizliği</a:t>
            </a:r>
          </a:p>
          <a:p>
            <a:pPr marL="0" indent="0">
              <a:buNone/>
            </a:pPr>
            <a:r>
              <a:rPr lang="tr-TR" dirty="0"/>
              <a:t>Halı temizliği diğer yüzey temizliklerinden farklılık göstermektedir. Bu nedenle öncelikle halıları tanımakta fayda vardır. Halı; atkılarının atılmasından sonra (arka iplikleri) üzerine desene göre istenilen hav yüksekliğinde iplerin geçirilerek düğümlenmesi ile yapılan ev içinde ve genellikle yer örtüsü olarak kullanılan eşyadır. Bazı evlerde de duvarda görülür. Halılar doğal (yün, ipek, pamuk) ve yapay (</a:t>
            </a:r>
            <a:r>
              <a:rPr lang="tr-TR" dirty="0" err="1"/>
              <a:t>vizkoz</a:t>
            </a:r>
            <a:r>
              <a:rPr lang="tr-TR" dirty="0"/>
              <a:t>, asetat, naylon vb.) </a:t>
            </a:r>
            <a:r>
              <a:rPr lang="tr-TR" dirty="0" err="1"/>
              <a:t>elyaflardan</a:t>
            </a:r>
            <a:r>
              <a:rPr lang="tr-TR" dirty="0"/>
              <a:t> imal edilirler.</a:t>
            </a:r>
          </a:p>
          <a:p>
            <a:pPr marL="0" indent="0">
              <a:buNone/>
            </a:pPr>
            <a:r>
              <a:rPr lang="tr-TR" dirty="0"/>
              <a:t>Genel olarak halılar üç tabakadan oluşurlar;</a:t>
            </a:r>
          </a:p>
          <a:p>
            <a:pPr marL="0" indent="0">
              <a:buNone/>
            </a:pPr>
            <a:r>
              <a:rPr lang="tr-TR" dirty="0"/>
              <a:t>a) İpek kısmı: Düz </a:t>
            </a:r>
            <a:r>
              <a:rPr lang="tr-TR" dirty="0" err="1"/>
              <a:t>ilmikliler</a:t>
            </a:r>
            <a:r>
              <a:rPr lang="tr-TR" dirty="0"/>
              <a:t>, bükülmüş </a:t>
            </a:r>
            <a:r>
              <a:rPr lang="tr-TR" dirty="0" err="1"/>
              <a:t>ilmikliler</a:t>
            </a:r>
            <a:r>
              <a:rPr lang="tr-TR" dirty="0"/>
              <a:t>, desenli ve değişik yönlü.</a:t>
            </a:r>
          </a:p>
          <a:p>
            <a:pPr marL="0" indent="0">
              <a:buNone/>
            </a:pPr>
            <a:r>
              <a:rPr lang="tr-TR" dirty="0"/>
              <a:t>b) Orta kısmı : Polyester ,keçe dokuma vs.</a:t>
            </a:r>
          </a:p>
          <a:p>
            <a:pPr marL="0" indent="0">
              <a:buNone/>
            </a:pPr>
            <a:r>
              <a:rPr lang="tr-TR" dirty="0"/>
              <a:t>c) Taban kısmı: Lateks köpüğü, PVC köpüğü, jüt vs</a:t>
            </a:r>
            <a:r>
              <a:rPr lang="tr-TR" dirty="0" smtClean="0"/>
              <a:t>.</a:t>
            </a:r>
          </a:p>
          <a:p>
            <a:pPr marL="0" indent="0">
              <a:buNone/>
            </a:pPr>
            <a:r>
              <a:rPr lang="tr-TR" dirty="0" smtClean="0"/>
              <a:t>-Halıların elle yıkanması</a:t>
            </a:r>
          </a:p>
          <a:p>
            <a:pPr marL="0" indent="0">
              <a:buNone/>
            </a:pPr>
            <a:r>
              <a:rPr lang="tr-TR" dirty="0" smtClean="0"/>
              <a:t>-Halıların makine ile yıkanması</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108136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5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lstStyle/>
          <a:p>
            <a:pPr marL="0" indent="0">
              <a:buNone/>
            </a:pPr>
            <a:r>
              <a:rPr lang="tr-TR" sz="2400" dirty="0"/>
              <a:t>Atkı ipliği; halının ilme sıralarının arasına ve halının enine paralel geçirilen, çözgü ile birlikte halının alt zeminini oluşturan halı dokumasında yer alan iplik çeşididir. Pamuk ve jüt atkı halı üretiminde kullanılmaktadır</a:t>
            </a:r>
            <a:r>
              <a:rPr lang="tr-TR" sz="2400" dirty="0" smtClean="0"/>
              <a:t>.</a:t>
            </a:r>
          </a:p>
          <a:p>
            <a:pPr marL="0" indent="0">
              <a:buNone/>
            </a:pPr>
            <a:r>
              <a:rPr lang="tr-TR" sz="2400" dirty="0"/>
              <a:t>ÇÖZGÜ NEDİR? - Halı tezgahı alt ve üst leventleri arasına, halı boyunca yatay, zemine dik ve birbirine paralel olarak çaprazlama geçirilen yün, pamuk ve ipekten bükülerek imal edilmiş ipliklerdir. - Bir diğer deyişle halının iskeletidir.</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5" y="3645024"/>
            <a:ext cx="6912769" cy="2409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86907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0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a:bodyPr>
          <a:lstStyle/>
          <a:p>
            <a:pPr marL="0" indent="0" algn="ctr">
              <a:buNone/>
            </a:pPr>
            <a:r>
              <a:rPr lang="tr-TR" sz="2400" u="sng" dirty="0" smtClean="0">
                <a:solidFill>
                  <a:srgbClr val="C00000"/>
                </a:solidFill>
              </a:rPr>
              <a:t>Misafir odalarının Temizlenmesi</a:t>
            </a:r>
          </a:p>
          <a:p>
            <a:pPr marL="0" indent="0">
              <a:buNone/>
            </a:pPr>
            <a:r>
              <a:rPr lang="tr-TR" sz="2400" dirty="0" smtClean="0"/>
              <a:t>Misafir odalarının temizlenmesi sürecinde farklı uygulamalar bulunmaktadır. En fazla kabul gören uygulama;</a:t>
            </a:r>
          </a:p>
          <a:p>
            <a:pPr marL="0" indent="0">
              <a:buNone/>
            </a:pPr>
            <a:r>
              <a:rPr lang="tr-TR" sz="2400" dirty="0" smtClean="0"/>
              <a:t>1-Yatakların yapımı</a:t>
            </a:r>
          </a:p>
          <a:p>
            <a:pPr marL="0" indent="0">
              <a:buNone/>
            </a:pPr>
            <a:r>
              <a:rPr lang="tr-TR" sz="2400" dirty="0" smtClean="0"/>
              <a:t>2-Banyonun temizliği</a:t>
            </a:r>
          </a:p>
          <a:p>
            <a:pPr marL="0" indent="0">
              <a:buNone/>
            </a:pPr>
            <a:r>
              <a:rPr lang="tr-TR" sz="2400" dirty="0" smtClean="0"/>
              <a:t>3-Yerlerin süpürülmesi</a:t>
            </a:r>
          </a:p>
          <a:p>
            <a:pPr marL="0" indent="0">
              <a:buNone/>
            </a:pPr>
            <a:r>
              <a:rPr lang="tr-TR" sz="2400" dirty="0" smtClean="0"/>
              <a:t>4-Toz alma şeklindedir.</a:t>
            </a:r>
          </a:p>
          <a:p>
            <a:pPr marL="0" indent="0" algn="ctr">
              <a:buNone/>
            </a:pPr>
            <a:r>
              <a:rPr lang="tr-TR" sz="2400" u="sng" dirty="0" smtClean="0">
                <a:solidFill>
                  <a:srgbClr val="C00000"/>
                </a:solidFill>
              </a:rPr>
              <a:t>1-Yatak yapma</a:t>
            </a:r>
          </a:p>
          <a:p>
            <a:pPr marL="514350" indent="-514350">
              <a:buAutoNum type="alphaLcParenR"/>
            </a:pPr>
            <a:r>
              <a:rPr lang="tr-TR" sz="2400" dirty="0" smtClean="0">
                <a:solidFill>
                  <a:srgbClr val="C00000"/>
                </a:solidFill>
              </a:rPr>
              <a:t>Kirlilerin toplanması</a:t>
            </a:r>
          </a:p>
          <a:p>
            <a:pPr marL="0" indent="0">
              <a:buNone/>
            </a:pPr>
            <a:endParaRPr lang="tr-TR" sz="2400" dirty="0" smtClean="0">
              <a:solidFill>
                <a:srgbClr val="C00000"/>
              </a:solidFill>
            </a:endParaRPr>
          </a:p>
          <a:p>
            <a:pPr marL="514350" indent="-514350">
              <a:buAutoNum type="alphaLcParenR"/>
            </a:pPr>
            <a:endParaRPr lang="tr-TR" dirty="0">
              <a:solidFill>
                <a:srgbClr val="C00000"/>
              </a:solidFill>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4437112"/>
            <a:ext cx="2160240"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1115616" y="5805264"/>
            <a:ext cx="3096344" cy="369332"/>
          </a:xfrm>
          <a:prstGeom prst="rect">
            <a:avLst/>
          </a:prstGeom>
          <a:noFill/>
        </p:spPr>
        <p:txBody>
          <a:bodyPr wrap="square" rtlCol="0">
            <a:spAutoFit/>
          </a:bodyPr>
          <a:lstStyle/>
          <a:p>
            <a:r>
              <a:rPr lang="tr-TR" dirty="0" smtClean="0"/>
              <a:t>Kirli arabası</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376406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2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336704"/>
          </a:xfrm>
        </p:spPr>
        <p:txBody>
          <a:bodyPr/>
          <a:lstStyle/>
          <a:p>
            <a:pPr marL="0" indent="0">
              <a:buNone/>
            </a:pPr>
            <a:r>
              <a:rPr lang="tr-TR" sz="2400" dirty="0" smtClean="0">
                <a:solidFill>
                  <a:srgbClr val="C00000"/>
                </a:solidFill>
              </a:rPr>
              <a:t>b) Yatay koruyucusunun geçirilmesi (</a:t>
            </a:r>
            <a:r>
              <a:rPr lang="tr-TR" sz="2400" dirty="0" err="1" smtClean="0">
                <a:solidFill>
                  <a:srgbClr val="C00000"/>
                </a:solidFill>
              </a:rPr>
              <a:t>alez</a:t>
            </a:r>
            <a:r>
              <a:rPr lang="tr-TR" sz="2400" dirty="0" smtClean="0">
                <a:solidFill>
                  <a:srgbClr val="C00000"/>
                </a:solidFill>
              </a:rPr>
              <a:t>)</a:t>
            </a:r>
          </a:p>
          <a:p>
            <a:pPr marL="0" indent="0">
              <a:buNone/>
            </a:pPr>
            <a:endParaRPr lang="tr-TR" dirty="0" smtClean="0">
              <a:solidFill>
                <a:srgbClr val="C00000"/>
              </a:solidFill>
            </a:endParaRPr>
          </a:p>
          <a:p>
            <a:pPr marL="0" indent="0">
              <a:buNone/>
            </a:pPr>
            <a:endParaRPr lang="tr-TR" dirty="0" smtClean="0">
              <a:solidFill>
                <a:srgbClr val="C00000"/>
              </a:solidFill>
            </a:endParaRPr>
          </a:p>
          <a:p>
            <a:pPr marL="0" indent="0">
              <a:buNone/>
            </a:pPr>
            <a:endParaRPr lang="tr-TR" dirty="0">
              <a:solidFill>
                <a:srgbClr val="C00000"/>
              </a:solidFill>
            </a:endParaRPr>
          </a:p>
          <a:p>
            <a:pPr marL="0" indent="0">
              <a:buNone/>
            </a:pPr>
            <a:r>
              <a:rPr lang="tr-TR" sz="2400" dirty="0" smtClean="0">
                <a:solidFill>
                  <a:srgbClr val="C00000"/>
                </a:solidFill>
              </a:rPr>
              <a:t>c) Alt çarşaf açma</a:t>
            </a:r>
          </a:p>
          <a:p>
            <a:pPr marL="0" indent="0">
              <a:buNone/>
            </a:pPr>
            <a:endParaRPr lang="tr-TR" dirty="0" smtClean="0">
              <a:solidFill>
                <a:srgbClr val="C00000"/>
              </a:solidFill>
            </a:endParaRPr>
          </a:p>
          <a:p>
            <a:pPr marL="0" indent="0">
              <a:buNone/>
            </a:pPr>
            <a:endParaRPr lang="tr-TR" dirty="0">
              <a:solidFill>
                <a:srgbClr val="C00000"/>
              </a:solidFill>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196" y="692696"/>
            <a:ext cx="2448272"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791196" y="2170584"/>
            <a:ext cx="4392488" cy="369332"/>
          </a:xfrm>
          <a:prstGeom prst="rect">
            <a:avLst/>
          </a:prstGeom>
          <a:noFill/>
        </p:spPr>
        <p:txBody>
          <a:bodyPr wrap="square" rtlCol="0">
            <a:spAutoFit/>
          </a:bodyPr>
          <a:lstStyle/>
          <a:p>
            <a:r>
              <a:rPr lang="tr-TR" dirty="0" smtClean="0"/>
              <a:t>Yatak koruyucusunun geçirilmesi</a:t>
            </a:r>
            <a:endParaRPr lang="tr-TR" dirty="0"/>
          </a:p>
        </p:txBody>
      </p:sp>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193" y="2924944"/>
            <a:ext cx="2932571" cy="1653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55617" y="2924944"/>
            <a:ext cx="2736304" cy="1653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631193" y="4578747"/>
            <a:ext cx="7798049" cy="369332"/>
          </a:xfrm>
          <a:prstGeom prst="rect">
            <a:avLst/>
          </a:prstGeom>
          <a:noFill/>
        </p:spPr>
        <p:txBody>
          <a:bodyPr wrap="square" rtlCol="0">
            <a:spAutoFit/>
          </a:bodyPr>
          <a:lstStyle/>
          <a:p>
            <a:r>
              <a:rPr lang="tr-TR" dirty="0" smtClean="0"/>
              <a:t>Alt çarşaf açma 1                      Alt çarşaf açma 2                      Alt çarşaf açma 3</a:t>
            </a:r>
            <a:endParaRPr lang="tr-TR" dirty="0"/>
          </a:p>
        </p:txBody>
      </p:sp>
      <p:pic>
        <p:nvPicPr>
          <p:cNvPr id="410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55388" y="2924944"/>
            <a:ext cx="2232248" cy="1653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815" y="4948078"/>
            <a:ext cx="2721802" cy="1361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682503" y="6286077"/>
            <a:ext cx="2829949" cy="369332"/>
          </a:xfrm>
          <a:prstGeom prst="rect">
            <a:avLst/>
          </a:prstGeom>
          <a:noFill/>
        </p:spPr>
        <p:txBody>
          <a:bodyPr wrap="square" rtlCol="0">
            <a:spAutoFit/>
          </a:bodyPr>
          <a:lstStyle/>
          <a:p>
            <a:r>
              <a:rPr lang="tr-TR" dirty="0" smtClean="0"/>
              <a:t>Köşe yapımı</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325165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55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76672"/>
            <a:ext cx="8229600" cy="5832648"/>
          </a:xfrm>
        </p:spPr>
        <p:txBody>
          <a:bodyPr>
            <a:normAutofit/>
          </a:bodyPr>
          <a:lstStyle/>
          <a:p>
            <a:pPr marL="0" indent="0">
              <a:buNone/>
            </a:pPr>
            <a:r>
              <a:rPr lang="tr-TR" dirty="0" smtClean="0"/>
              <a:t>d) Üst çarşaf açma</a:t>
            </a:r>
          </a:p>
          <a:p>
            <a:pPr marL="0" indent="0">
              <a:buNone/>
            </a:pPr>
            <a:endParaRPr lang="tr-TR" dirty="0"/>
          </a:p>
          <a:p>
            <a:pPr marL="0" indent="0">
              <a:buNone/>
            </a:pPr>
            <a:endParaRPr lang="tr-TR" dirty="0" smtClean="0"/>
          </a:p>
          <a:p>
            <a:pPr marL="0" indent="0">
              <a:buNone/>
            </a:pPr>
            <a:endParaRPr lang="tr-TR" dirty="0"/>
          </a:p>
          <a:p>
            <a:pPr marL="0" indent="0">
              <a:buNone/>
            </a:pPr>
            <a:r>
              <a:rPr lang="tr-TR" dirty="0" smtClean="0"/>
              <a:t>e) Yastık kılıfı geçirme </a:t>
            </a:r>
          </a:p>
          <a:p>
            <a:pPr marL="0" indent="0">
              <a:buNone/>
            </a:pPr>
            <a:endParaRPr lang="tr-TR" sz="2400" dirty="0" smtClean="0"/>
          </a:p>
          <a:p>
            <a:pPr marL="0" indent="0">
              <a:buNone/>
            </a:pPr>
            <a:endParaRPr lang="tr-TR" sz="2400" dirty="0"/>
          </a:p>
          <a:p>
            <a:pPr marL="0" indent="0">
              <a:buNone/>
            </a:pPr>
            <a:endParaRPr lang="tr-TR" sz="2400" dirty="0" smtClean="0"/>
          </a:p>
          <a:p>
            <a:pPr marL="0" indent="0">
              <a:buNone/>
            </a:pPr>
            <a:r>
              <a:rPr lang="tr-TR" sz="2400" dirty="0"/>
              <a:t>İzlenmesi gereken videolar;</a:t>
            </a:r>
          </a:p>
          <a:p>
            <a:pPr marL="0" indent="0">
              <a:buNone/>
            </a:pPr>
            <a:r>
              <a:rPr lang="tr-TR" sz="2400" dirty="0" smtClean="0"/>
              <a:t>1-</a:t>
            </a:r>
            <a:endParaRPr lang="tr-TR" sz="2400" dirty="0"/>
          </a:p>
          <a:p>
            <a:pPr marL="0" indent="0">
              <a:buNone/>
            </a:pPr>
            <a:r>
              <a:rPr lang="tr-TR" sz="2000" dirty="0" smtClean="0"/>
              <a:t>2- https</a:t>
            </a:r>
            <a:r>
              <a:rPr lang="tr-TR" sz="2000" dirty="0"/>
              <a:t>://www.youtube.com/watch?v=X0hrCpZcXK4</a:t>
            </a:r>
            <a:endParaRPr lang="tr-TR" sz="2000" dirty="0" smtClean="0"/>
          </a:p>
          <a:p>
            <a:pPr marL="0" indent="0">
              <a:buNone/>
            </a:pPr>
            <a:endParaRPr lang="tr-TR" dirty="0"/>
          </a:p>
        </p:txBody>
      </p:sp>
      <p:sp>
        <p:nvSpPr>
          <p:cNvPr id="4" name="Dikdörtgen 3"/>
          <p:cNvSpPr/>
          <p:nvPr/>
        </p:nvSpPr>
        <p:spPr>
          <a:xfrm>
            <a:off x="755576" y="5269850"/>
            <a:ext cx="5544616" cy="369332"/>
          </a:xfrm>
          <a:prstGeom prst="rect">
            <a:avLst/>
          </a:prstGeom>
        </p:spPr>
        <p:txBody>
          <a:bodyPr wrap="square">
            <a:spAutoFit/>
          </a:bodyPr>
          <a:lstStyle/>
          <a:p>
            <a:r>
              <a:rPr lang="tr-TR" dirty="0"/>
              <a:t>https://www.youtube.com/watch?v=nHJe7Vb6ZIE</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033685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2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lstStyle/>
          <a:p>
            <a:pPr marL="0" indent="0">
              <a:buNone/>
            </a:pPr>
            <a:r>
              <a:rPr lang="tr-TR" sz="2400" dirty="0" smtClean="0">
                <a:solidFill>
                  <a:srgbClr val="C00000"/>
                </a:solidFill>
              </a:rPr>
              <a:t>f) Yatak açma (</a:t>
            </a:r>
            <a:r>
              <a:rPr lang="tr-TR" sz="2400" dirty="0" err="1" smtClean="0">
                <a:solidFill>
                  <a:srgbClr val="C00000"/>
                </a:solidFill>
              </a:rPr>
              <a:t>turn</a:t>
            </a:r>
            <a:r>
              <a:rPr lang="tr-TR" sz="2400" dirty="0" smtClean="0">
                <a:solidFill>
                  <a:srgbClr val="C00000"/>
                </a:solidFill>
              </a:rPr>
              <a:t> </a:t>
            </a:r>
            <a:r>
              <a:rPr lang="tr-TR" sz="2400" dirty="0" err="1" smtClean="0">
                <a:solidFill>
                  <a:srgbClr val="C00000"/>
                </a:solidFill>
              </a:rPr>
              <a:t>down</a:t>
            </a:r>
            <a:r>
              <a:rPr lang="tr-TR" sz="2400" dirty="0" smtClean="0">
                <a:solidFill>
                  <a:srgbClr val="C00000"/>
                </a:solidFill>
              </a:rPr>
              <a:t>)</a:t>
            </a:r>
          </a:p>
          <a:p>
            <a:pPr marL="0" indent="0">
              <a:buNone/>
            </a:pPr>
            <a:r>
              <a:rPr lang="tr-TR" sz="2400" dirty="0"/>
              <a:t>Odada kalan konuğun özel isteği üzerine yapılan bir hizmettir.</a:t>
            </a:r>
            <a:endParaRPr lang="tr-TR" sz="2400" dirty="0" smtClean="0"/>
          </a:p>
          <a:p>
            <a:pPr marL="0" indent="0">
              <a:buNone/>
            </a:pPr>
            <a:endParaRPr lang="tr-TR" dirty="0">
              <a:solidFill>
                <a:srgbClr val="C00000"/>
              </a:solidFill>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340768"/>
            <a:ext cx="2520280"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585125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3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lstStyle/>
          <a:p>
            <a:pPr marL="0" indent="0" algn="ctr">
              <a:buNone/>
            </a:pPr>
            <a:r>
              <a:rPr lang="tr-TR" sz="2400" dirty="0" smtClean="0">
                <a:solidFill>
                  <a:srgbClr val="C00000"/>
                </a:solidFill>
              </a:rPr>
              <a:t>Banyo temizliği</a:t>
            </a:r>
          </a:p>
          <a:p>
            <a:pPr marL="0" indent="0">
              <a:buNone/>
            </a:pPr>
            <a:r>
              <a:rPr lang="tr-TR" sz="2400" dirty="0" smtClean="0"/>
              <a:t>İzlenmesi gereken video</a:t>
            </a:r>
          </a:p>
          <a:p>
            <a:pPr marL="0" indent="0">
              <a:buNone/>
            </a:pPr>
            <a:r>
              <a:rPr lang="tr-TR" sz="1800" dirty="0">
                <a:hlinkClick r:id="rId4"/>
              </a:rPr>
              <a:t>https://</a:t>
            </a:r>
            <a:r>
              <a:rPr lang="tr-TR" sz="1800" dirty="0" smtClean="0">
                <a:hlinkClick r:id="rId4"/>
              </a:rPr>
              <a:t>www.youtube.com/watch?v=GgEpUeJy1KU</a:t>
            </a:r>
            <a:endParaRPr lang="tr-TR" sz="1800" dirty="0" smtClean="0"/>
          </a:p>
          <a:p>
            <a:pPr marL="0" indent="0">
              <a:buNone/>
            </a:pPr>
            <a:endParaRPr lang="tr-TR" sz="1800" dirty="0"/>
          </a:p>
          <a:p>
            <a:pPr marL="0" indent="0" algn="ctr">
              <a:buNone/>
            </a:pPr>
            <a:r>
              <a:rPr lang="tr-TR" sz="2400" dirty="0" smtClean="0">
                <a:solidFill>
                  <a:srgbClr val="C00000"/>
                </a:solidFill>
              </a:rPr>
              <a:t>Yerlerin Süpürülmesi ve Toz Alma</a:t>
            </a:r>
          </a:p>
          <a:p>
            <a:pPr marL="0" indent="0">
              <a:buNone/>
            </a:pPr>
            <a:r>
              <a:rPr lang="tr-TR" sz="2400" dirty="0" smtClean="0"/>
              <a:t>İzlenmesi gereken video</a:t>
            </a:r>
          </a:p>
          <a:p>
            <a:pPr marL="0" indent="0">
              <a:buNone/>
            </a:pPr>
            <a:r>
              <a:rPr lang="tr-TR" sz="2000" dirty="0">
                <a:hlinkClick r:id="rId5"/>
              </a:rPr>
              <a:t>https://</a:t>
            </a:r>
            <a:r>
              <a:rPr lang="tr-TR" sz="2000" dirty="0" smtClean="0">
                <a:hlinkClick r:id="rId5"/>
              </a:rPr>
              <a:t>www.youtube.com/watch?v=GduSRTvXM8k</a:t>
            </a:r>
            <a:endParaRPr lang="tr-TR" sz="2000" dirty="0" smtClean="0"/>
          </a:p>
          <a:p>
            <a:pPr marL="0" indent="0">
              <a:buNone/>
            </a:pPr>
            <a:endParaRPr lang="tr-TR" sz="2000" dirty="0"/>
          </a:p>
          <a:p>
            <a:pPr marL="0" indent="0">
              <a:buNone/>
            </a:pPr>
            <a:r>
              <a:rPr lang="tr-TR" sz="2000" dirty="0" smtClean="0"/>
              <a:t>Odanın temizlik süresini etkileyen faktörler;</a:t>
            </a:r>
          </a:p>
          <a:p>
            <a:pPr marL="0" indent="0">
              <a:buNone/>
            </a:pPr>
            <a:r>
              <a:rPr lang="tr-TR" sz="2000" dirty="0" smtClean="0"/>
              <a:t>1-Kat Görevlisinin deneyimi</a:t>
            </a:r>
          </a:p>
          <a:p>
            <a:pPr marL="0" indent="0">
              <a:buNone/>
            </a:pPr>
            <a:r>
              <a:rPr lang="tr-TR" sz="2000" dirty="0" smtClean="0"/>
              <a:t>2-Odanın büyüklüğü</a:t>
            </a:r>
          </a:p>
          <a:p>
            <a:pPr marL="0" indent="0">
              <a:buNone/>
            </a:pPr>
            <a:r>
              <a:rPr lang="tr-TR" sz="2000" dirty="0" smtClean="0"/>
              <a:t>3-Odayı kullanan misafirin durumu</a:t>
            </a:r>
          </a:p>
          <a:p>
            <a:pPr marL="0" indent="0">
              <a:buNone/>
            </a:pPr>
            <a:r>
              <a:rPr lang="tr-TR" sz="2000" dirty="0" smtClean="0"/>
              <a:t>4-Gerekli araç ve donanımın emre hazır halde kat görevlisinin elinin altında bulunması gereklidir.</a:t>
            </a:r>
            <a:endParaRPr lang="tr-TR" sz="20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226364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lstStyle/>
          <a:p>
            <a:pPr marL="0" indent="0" algn="ctr">
              <a:buNone/>
            </a:pPr>
            <a:r>
              <a:rPr lang="tr-TR" dirty="0" smtClean="0">
                <a:solidFill>
                  <a:srgbClr val="C00000"/>
                </a:solidFill>
              </a:rPr>
              <a:t>Önemli misafir odası (VIP)</a:t>
            </a:r>
          </a:p>
          <a:p>
            <a:pPr marL="0" indent="0">
              <a:buNone/>
            </a:pPr>
            <a:endParaRPr lang="tr-TR" dirty="0">
              <a:solidFill>
                <a:srgbClr val="C00000"/>
              </a:solidFill>
            </a:endParaRPr>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1340768"/>
            <a:ext cx="6480719"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488399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normAutofit/>
          </a:bodyPr>
          <a:lstStyle/>
          <a:p>
            <a:pPr marL="0" indent="0" algn="ctr">
              <a:buNone/>
            </a:pPr>
            <a:r>
              <a:rPr lang="tr-TR" sz="2000" dirty="0" smtClean="0"/>
              <a:t>Engelli odası</a:t>
            </a:r>
          </a:p>
          <a:p>
            <a:pPr marL="0" indent="0">
              <a:buNone/>
            </a:pPr>
            <a:r>
              <a:rPr lang="tr-TR" sz="2000" dirty="0" smtClean="0"/>
              <a:t>1-Kapıların otomatik olması</a:t>
            </a:r>
          </a:p>
          <a:p>
            <a:pPr marL="0" indent="0">
              <a:buNone/>
            </a:pPr>
            <a:r>
              <a:rPr lang="tr-TR" sz="2000" dirty="0" smtClean="0"/>
              <a:t>2-Odada veya banyoda tekerlekli sandalyenin rahatça dönebileceği serbest alanın olması</a:t>
            </a:r>
          </a:p>
          <a:p>
            <a:pPr marL="0" indent="0">
              <a:buNone/>
            </a:pPr>
            <a:r>
              <a:rPr lang="tr-TR" sz="2000" dirty="0" smtClean="0"/>
              <a:t>3-Görme engelliler için bilgi kartlarının ve uyarı levhalarının kabartmalı olarak yazılması</a:t>
            </a:r>
          </a:p>
          <a:p>
            <a:pPr marL="0" indent="0">
              <a:buNone/>
            </a:pPr>
            <a:r>
              <a:rPr lang="tr-TR" sz="2000" dirty="0" smtClean="0"/>
              <a:t>4-Merdivenlerin iki tarafında da korkulukların olması (Engelli asansörü)</a:t>
            </a:r>
          </a:p>
          <a:p>
            <a:pPr marL="0" indent="0">
              <a:buNone/>
            </a:pPr>
            <a:r>
              <a:rPr lang="tr-TR" sz="2000" dirty="0" smtClean="0"/>
              <a:t>5-Yatak yüksekliği , yatak başı lambası, klozet, lavabo ve gardırop asma çubuğunun tekerlekli sandalye ile kullanılabilir yükseklikte olması gerekir.</a:t>
            </a:r>
            <a:endParaRPr lang="tr-TR" sz="2000" dirty="0"/>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3675857"/>
            <a:ext cx="4104457" cy="2273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3645024"/>
            <a:ext cx="4320480"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467544" y="5949281"/>
            <a:ext cx="8208912" cy="369332"/>
          </a:xfrm>
          <a:prstGeom prst="rect">
            <a:avLst/>
          </a:prstGeom>
          <a:noFill/>
        </p:spPr>
        <p:txBody>
          <a:bodyPr wrap="square" rtlCol="0">
            <a:spAutoFit/>
          </a:bodyPr>
          <a:lstStyle/>
          <a:p>
            <a:r>
              <a:rPr lang="tr-TR" dirty="0" smtClean="0"/>
              <a:t>Engelli odasını Engelli Yönetmeliği’ne göre düzenlemek gerekir.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100347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97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lstStyle/>
          <a:p>
            <a:pPr marL="0" indent="0">
              <a:buNone/>
            </a:pPr>
            <a:r>
              <a:rPr lang="tr-TR" dirty="0" smtClean="0">
                <a:solidFill>
                  <a:srgbClr val="C00000"/>
                </a:solidFill>
              </a:rPr>
              <a:t>Cilalama</a:t>
            </a:r>
          </a:p>
          <a:p>
            <a:pPr marL="0" indent="0">
              <a:buNone/>
            </a:pPr>
            <a:r>
              <a:rPr lang="tr-TR" dirty="0" smtClean="0"/>
              <a:t>Yüzeylere cila uygulamanın nedenleri;</a:t>
            </a:r>
          </a:p>
          <a:p>
            <a:pPr marL="0" indent="0">
              <a:buNone/>
            </a:pPr>
            <a:r>
              <a:rPr lang="tr-TR" dirty="0" smtClean="0"/>
              <a:t>*Günlük temizliği kolaylaştırmak</a:t>
            </a:r>
          </a:p>
          <a:p>
            <a:pPr marL="0" indent="0">
              <a:buNone/>
            </a:pPr>
            <a:r>
              <a:rPr lang="tr-TR" dirty="0" smtClean="0"/>
              <a:t>*Estetik açıdan güzel bir görüntü sağlamak</a:t>
            </a:r>
          </a:p>
          <a:p>
            <a:pPr marL="0" indent="0">
              <a:buNone/>
            </a:pPr>
            <a:r>
              <a:rPr lang="tr-TR" dirty="0" smtClean="0"/>
              <a:t>*Tozlanmayı önlemek</a:t>
            </a:r>
          </a:p>
          <a:p>
            <a:pPr marL="0" indent="0">
              <a:buNone/>
            </a:pPr>
            <a:r>
              <a:rPr lang="tr-TR" dirty="0" smtClean="0"/>
              <a:t>*Yüzeyleri korumak</a:t>
            </a:r>
          </a:p>
          <a:p>
            <a:pPr marL="0" indent="0">
              <a:buNone/>
            </a:pPr>
            <a:r>
              <a:rPr lang="tr-TR" dirty="0" smtClean="0">
                <a:solidFill>
                  <a:srgbClr val="C00000"/>
                </a:solidFill>
              </a:rPr>
              <a:t>Duvar temizliği</a:t>
            </a:r>
            <a:endParaRPr lang="tr-TR"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433605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9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normAutofit fontScale="70000" lnSpcReduction="20000"/>
          </a:bodyPr>
          <a:lstStyle/>
          <a:p>
            <a:pPr marL="0" indent="0" algn="ctr">
              <a:buNone/>
            </a:pPr>
            <a:r>
              <a:rPr lang="tr-TR" dirty="0" smtClean="0">
                <a:solidFill>
                  <a:srgbClr val="C00000"/>
                </a:solidFill>
              </a:rPr>
              <a:t>Haşarat ile Mücadele</a:t>
            </a:r>
          </a:p>
          <a:p>
            <a:pPr marL="0" indent="0">
              <a:buNone/>
            </a:pPr>
            <a:r>
              <a:rPr lang="tr-TR" dirty="0" smtClean="0"/>
              <a:t>*Otel işletmesinin tüm mekanlarında periyodik ilaçlama yapılmalıdır</a:t>
            </a:r>
          </a:p>
          <a:p>
            <a:pPr marL="0" indent="0">
              <a:buNone/>
            </a:pPr>
            <a:r>
              <a:rPr lang="tr-TR" dirty="0" smtClean="0"/>
              <a:t>*Bina iç ve dışı haşere girişini engelleyecek şekilde izole edilmelidir</a:t>
            </a:r>
          </a:p>
          <a:p>
            <a:pPr marL="0" indent="0">
              <a:buNone/>
            </a:pPr>
            <a:r>
              <a:rPr lang="tr-TR" dirty="0" smtClean="0"/>
              <a:t>*Açıkta yiyecek ve içecek bırakılmamalıdır</a:t>
            </a:r>
          </a:p>
          <a:p>
            <a:pPr marL="0" indent="0">
              <a:buNone/>
            </a:pPr>
            <a:r>
              <a:rPr lang="tr-TR" dirty="0" smtClean="0"/>
              <a:t>*Çöpler kapalı alan ve kovalarda muhafaza edilmelidir</a:t>
            </a:r>
          </a:p>
          <a:p>
            <a:pPr marL="0" indent="0">
              <a:buNone/>
            </a:pPr>
            <a:r>
              <a:rPr lang="tr-TR" dirty="0" smtClean="0"/>
              <a:t>*Mekanların temizliğine özen gösterilmelidir</a:t>
            </a:r>
          </a:p>
          <a:p>
            <a:pPr marL="0" indent="0">
              <a:buNone/>
            </a:pPr>
            <a:r>
              <a:rPr lang="tr-TR" dirty="0" smtClean="0"/>
              <a:t>*Depolar standarda uygun yapılmalı ve düzenlenmelidir.</a:t>
            </a:r>
          </a:p>
          <a:p>
            <a:pPr marL="0" indent="0">
              <a:buNone/>
            </a:pPr>
            <a:endParaRPr lang="tr-TR" dirty="0"/>
          </a:p>
          <a:p>
            <a:pPr marL="0" indent="0">
              <a:buNone/>
            </a:pPr>
            <a:r>
              <a:rPr lang="tr-TR" dirty="0" smtClean="0"/>
              <a:t>Fare (</a:t>
            </a:r>
            <a:r>
              <a:rPr lang="tr-TR" dirty="0" err="1" smtClean="0"/>
              <a:t>Rodentisit</a:t>
            </a:r>
            <a:r>
              <a:rPr lang="tr-TR" dirty="0" smtClean="0"/>
              <a:t>)</a:t>
            </a:r>
          </a:p>
          <a:p>
            <a:pPr marL="0" indent="0">
              <a:buNone/>
            </a:pPr>
            <a:r>
              <a:rPr lang="tr-TR" dirty="0" smtClean="0"/>
              <a:t>Pire (Naftalin, pestisit)</a:t>
            </a:r>
          </a:p>
          <a:p>
            <a:pPr marL="0" indent="0">
              <a:buNone/>
            </a:pPr>
            <a:r>
              <a:rPr lang="tr-TR" dirty="0" smtClean="0"/>
              <a:t>Tahtakurusu (</a:t>
            </a:r>
            <a:r>
              <a:rPr lang="tr-TR" dirty="0" err="1" smtClean="0"/>
              <a:t>Piretyum</a:t>
            </a:r>
            <a:r>
              <a:rPr lang="tr-TR" dirty="0" smtClean="0"/>
              <a:t>, </a:t>
            </a:r>
            <a:r>
              <a:rPr lang="tr-TR" dirty="0" err="1" smtClean="0"/>
              <a:t>sülfürdioksit</a:t>
            </a:r>
            <a:r>
              <a:rPr lang="tr-TR" dirty="0" smtClean="0"/>
              <a:t>, pestisit)</a:t>
            </a:r>
          </a:p>
          <a:p>
            <a:pPr marL="0" indent="0">
              <a:buNone/>
            </a:pPr>
            <a:r>
              <a:rPr lang="tr-TR" dirty="0" smtClean="0"/>
              <a:t>Karasinek (PVC şeritleri, ışıklı tuzaklar)</a:t>
            </a:r>
          </a:p>
          <a:p>
            <a:pPr marL="0" indent="0">
              <a:buNone/>
            </a:pPr>
            <a:r>
              <a:rPr lang="tr-TR" dirty="0" smtClean="0"/>
              <a:t>Hamamböceği ( </a:t>
            </a:r>
            <a:r>
              <a:rPr lang="tr-TR" dirty="0" err="1" smtClean="0"/>
              <a:t>diedrin,piretyum</a:t>
            </a:r>
            <a:r>
              <a:rPr lang="tr-TR" dirty="0" smtClean="0"/>
              <a:t>)</a:t>
            </a:r>
          </a:p>
          <a:p>
            <a:pPr marL="0" indent="0">
              <a:buNone/>
            </a:pPr>
            <a:r>
              <a:rPr lang="tr-TR" dirty="0" smtClean="0"/>
              <a:t>Sivrisinek ( </a:t>
            </a:r>
            <a:r>
              <a:rPr lang="tr-TR" dirty="0" err="1" smtClean="0"/>
              <a:t>intektisit</a:t>
            </a:r>
            <a:r>
              <a:rPr lang="tr-TR" dirty="0" smtClean="0"/>
              <a:t> pestisit, sivrisinek kovucu ampul ve aparatlar)</a:t>
            </a:r>
          </a:p>
          <a:p>
            <a:pPr marL="0" indent="0">
              <a:buNone/>
            </a:pPr>
            <a:r>
              <a:rPr lang="tr-TR" dirty="0" smtClean="0"/>
              <a:t>Karınca (Klor </a:t>
            </a:r>
            <a:r>
              <a:rPr lang="tr-TR" dirty="0" smtClean="0"/>
              <a:t>veya </a:t>
            </a:r>
            <a:r>
              <a:rPr lang="tr-TR" dirty="0" err="1" smtClean="0"/>
              <a:t>diedrin</a:t>
            </a:r>
            <a:r>
              <a:rPr lang="tr-TR" dirty="0" smtClean="0"/>
              <a:t> içeren ilaçlar)</a:t>
            </a:r>
          </a:p>
          <a:p>
            <a:pPr marL="0" indent="0">
              <a:buNone/>
            </a:pPr>
            <a:r>
              <a:rPr lang="tr-TR" dirty="0" smtClean="0"/>
              <a:t>Güve (Naftalin)</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98633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01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TotalTime>
  <Words>978</Words>
  <Application>Microsoft Office PowerPoint</Application>
  <PresentationFormat>Ekran Gösterisi (4:3)</PresentationFormat>
  <Paragraphs>140</Paragraphs>
  <Slides>16</Slides>
  <Notes>0</Notes>
  <HiddenSlides>0</HiddenSlides>
  <MMClips>16</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28</cp:revision>
  <dcterms:created xsi:type="dcterms:W3CDTF">2020-11-18T14:29:59Z</dcterms:created>
  <dcterms:modified xsi:type="dcterms:W3CDTF">2020-11-21T15:27:17Z</dcterms:modified>
</cp:coreProperties>
</file>